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70" r:id="rId6"/>
    <p:sldId id="266" r:id="rId7"/>
    <p:sldId id="267" r:id="rId8"/>
    <p:sldId id="268" r:id="rId9"/>
    <p:sldId id="269" r:id="rId10"/>
    <p:sldId id="261" r:id="rId11"/>
    <p:sldId id="262" r:id="rId12"/>
    <p:sldId id="263" r:id="rId13"/>
    <p:sldId id="264" r:id="rId14"/>
    <p:sldId id="265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09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B2466-AC8C-4B4A-B963-41DA741D8D37}" type="datetimeFigureOut">
              <a:rPr lang="en-US" smtClean="0"/>
              <a:t>6/29/2020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B158DD-485B-4F97-828A-DDE99A3F90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Courtesy</a:t>
            </a:r>
            <a:r>
              <a:rPr lang="en-US" baseline="0" dirty="0" smtClean="0"/>
              <a:t> of Tulane University: School of Medicine. Retrieved from http://tmedweb.tulane.edu/pharmwiki/doku.php/serotonin_syndrome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158DD-485B-4F97-828A-DDE99A3F908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03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om.net/serotonin-syndrome/" TargetMode="External"/><Relationship Id="rId2" Type="http://schemas.openxmlformats.org/officeDocument/2006/relationships/hyperlink" Target="https://www.mayoclinic.org/diseases-conditions/serotonin-syndrome/symptoms-causes/syc-2035475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cap="none" dirty="0" smtClean="0"/>
              <a:t>STUDENT’S NAME</a:t>
            </a:r>
          </a:p>
          <a:p>
            <a:r>
              <a:rPr lang="en-US" cap="none" dirty="0" smtClean="0"/>
              <a:t>INSTITUTION OF AFFILIATION</a:t>
            </a:r>
          </a:p>
          <a:p>
            <a:r>
              <a:rPr lang="en-US" cap="none" dirty="0" smtClean="0"/>
              <a:t>COURSE CODE AND NAME</a:t>
            </a:r>
          </a:p>
          <a:p>
            <a:r>
              <a:rPr lang="en-US" cap="none" dirty="0" smtClean="0"/>
              <a:t>PROFESSOR</a:t>
            </a:r>
          </a:p>
          <a:p>
            <a:r>
              <a:rPr lang="en-US" cap="none" dirty="0" smtClean="0"/>
              <a:t>DATE</a:t>
            </a:r>
            <a:endParaRPr lang="en-US" cap="none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Serotonin Syndrome (Toxicity)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3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Terms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371600"/>
            <a:ext cx="1980406" cy="1411288"/>
          </a:xfr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57200" y="1524000"/>
            <a:ext cx="8305800" cy="48006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"/>
              <a:buChar char=""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75000"/>
              <a:buFont typeface="Wingdings 2"/>
              <a:buChar char="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70000"/>
              <a:buFont typeface="Wingdings"/>
              <a:buChar char="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ct val="20000"/>
              </a:spcBef>
              <a:buClr>
                <a:schemeClr val="accent5"/>
              </a:buClr>
              <a:buFontTx/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90000"/>
              <a:buChar char="•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rtl="0" eaLnBrk="1" latinLnBrk="0" hangingPunct="1">
              <a:spcBef>
                <a:spcPct val="20000"/>
              </a:spcBef>
              <a:buClr>
                <a:schemeClr val="accent4">
                  <a:shade val="75000"/>
                </a:schemeClr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rtl="0" eaLnBrk="1" latinLnBrk="0" hangingPunct="1">
              <a:spcBef>
                <a:spcPct val="20000"/>
              </a:spcBef>
              <a:buClr>
                <a:schemeClr val="accent2">
                  <a:shade val="75000"/>
                </a:schemeClr>
              </a:buClr>
              <a:buSzPct val="90000"/>
              <a:buChar char="•"/>
              <a:defRPr kumimoji="0" sz="140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Serotonin (5-HT) – Neurotransmitter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Produced by/in:</a:t>
            </a:r>
          </a:p>
          <a:p>
            <a:r>
              <a:rPr lang="en-US" dirty="0"/>
              <a:t>B</a:t>
            </a:r>
            <a:r>
              <a:rPr lang="en-US" dirty="0" smtClean="0"/>
              <a:t>rain/CNS</a:t>
            </a:r>
          </a:p>
          <a:p>
            <a:r>
              <a:rPr lang="en-US" dirty="0" smtClean="0"/>
              <a:t>Intestines</a:t>
            </a:r>
          </a:p>
          <a:p>
            <a:r>
              <a:rPr lang="en-US" dirty="0" smtClean="0"/>
              <a:t>Platelets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Functions:</a:t>
            </a:r>
          </a:p>
          <a:p>
            <a:r>
              <a:rPr lang="en-US" dirty="0" smtClean="0"/>
              <a:t>Both at the level of the brain and the body</a:t>
            </a:r>
          </a:p>
          <a:p>
            <a:r>
              <a:rPr lang="en-US" dirty="0" smtClean="0"/>
              <a:t>Influences a wide range of psychological and bodily functions</a:t>
            </a:r>
          </a:p>
          <a:p>
            <a:r>
              <a:rPr lang="en-US" dirty="0" smtClean="0"/>
              <a:t>Regulates moods, social behavior, sexual desire, sleep, and appetite (</a:t>
            </a:r>
            <a:r>
              <a:rPr lang="en-US" dirty="0"/>
              <a:t>Truschel, 2020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961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 of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Serotonin Syndrome (SS)</a:t>
            </a:r>
          </a:p>
          <a:p>
            <a:r>
              <a:rPr lang="en-US" dirty="0" smtClean="0"/>
              <a:t>Also  - serotonin toxicity</a:t>
            </a:r>
          </a:p>
          <a:p>
            <a:r>
              <a:rPr lang="en-US" dirty="0" smtClean="0"/>
              <a:t>It refers to a group of symptoms that may occur with the use of certain serotonergic medications or drugs (Ferri, 2016)</a:t>
            </a:r>
          </a:p>
          <a:p>
            <a:r>
              <a:rPr lang="en-US" dirty="0" smtClean="0"/>
              <a:t>It occurs following increase in concentration of the neurotransmitter – serotonin</a:t>
            </a:r>
          </a:p>
          <a:p>
            <a:r>
              <a:rPr lang="en-US" dirty="0" smtClean="0"/>
              <a:t>It is potentially a life- threatening condition resulting from having too much serotonin in the body (Truschel, 2020)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3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 - 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8686800" cy="4724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use of certain serotonergic medications or drugs</a:t>
            </a:r>
          </a:p>
          <a:p>
            <a:pPr marL="0" indent="0">
              <a:buNone/>
            </a:pPr>
            <a:r>
              <a:rPr lang="en-US" dirty="0" smtClean="0"/>
              <a:t>Examples</a:t>
            </a:r>
          </a:p>
          <a:p>
            <a:pPr marL="0" indent="0">
              <a:buNone/>
            </a:pPr>
            <a:r>
              <a:rPr lang="en-US" dirty="0" smtClean="0"/>
              <a:t>1) Commonly used </a:t>
            </a:r>
            <a:r>
              <a:rPr lang="en-US" dirty="0" smtClean="0">
                <a:solidFill>
                  <a:srgbClr val="FF0000"/>
                </a:solidFill>
              </a:rPr>
              <a:t>antidepressants</a:t>
            </a:r>
            <a:r>
              <a:rPr lang="en-US" dirty="0" smtClean="0"/>
              <a:t> such as the: </a:t>
            </a:r>
          </a:p>
          <a:p>
            <a:r>
              <a:rPr lang="en-US" dirty="0" smtClean="0"/>
              <a:t>Selective Serotonin Reuptake Inhibitors (SSRI)</a:t>
            </a:r>
          </a:p>
          <a:p>
            <a:r>
              <a:rPr lang="en-US" dirty="0" smtClean="0"/>
              <a:t>Serotonin Norepinephrine Reuptake Inhibitor (SNRI)</a:t>
            </a:r>
          </a:p>
          <a:p>
            <a:r>
              <a:rPr lang="en-US" dirty="0" smtClean="0"/>
              <a:t>Monoamine Oxidase Inhibitors (MAOIs)</a:t>
            </a:r>
          </a:p>
          <a:p>
            <a:pPr marL="0" indent="0">
              <a:buNone/>
            </a:pPr>
            <a:r>
              <a:rPr lang="en-US" dirty="0" smtClean="0"/>
              <a:t>Tricyclic antidepressants (TCAs)</a:t>
            </a:r>
          </a:p>
          <a:p>
            <a:pPr marL="0" indent="0">
              <a:buNone/>
            </a:pPr>
            <a:r>
              <a:rPr lang="en-US" dirty="0" smtClean="0"/>
              <a:t>2) </a:t>
            </a:r>
            <a:r>
              <a:rPr lang="en-US" dirty="0" smtClean="0">
                <a:solidFill>
                  <a:srgbClr val="FF0000"/>
                </a:solidFill>
              </a:rPr>
              <a:t>Opioids</a:t>
            </a:r>
            <a:r>
              <a:rPr lang="en-US" dirty="0" smtClean="0"/>
              <a:t> – e.g.</a:t>
            </a:r>
          </a:p>
          <a:p>
            <a:pPr marL="0" indent="0">
              <a:buNone/>
            </a:pPr>
            <a:r>
              <a:rPr lang="en-US" dirty="0" smtClean="0"/>
              <a:t>Dextropropoxyphene, tramadol, tapentadol, pethidine (meperidine), fentanyl, pentazocine, oxycodone, hydrocodone</a:t>
            </a:r>
          </a:p>
          <a:p>
            <a:pPr marL="0" indent="0">
              <a:buNone/>
            </a:pPr>
            <a:r>
              <a:rPr lang="en-US" dirty="0" smtClean="0"/>
              <a:t>3) </a:t>
            </a:r>
            <a:r>
              <a:rPr lang="en-US" dirty="0" smtClean="0">
                <a:solidFill>
                  <a:srgbClr val="FF0000"/>
                </a:solidFill>
              </a:rPr>
              <a:t>CNS Stimulants </a:t>
            </a:r>
            <a:r>
              <a:rPr lang="en-US" dirty="0" smtClean="0"/>
              <a:t>– e.g.</a:t>
            </a:r>
          </a:p>
          <a:p>
            <a:pPr marL="0" indent="0">
              <a:buNone/>
            </a:pPr>
            <a:r>
              <a:rPr lang="en-US" dirty="0" smtClean="0"/>
              <a:t>MDMA, MDA, amphetamine, methamphetamine, serotonin releasing agents like hallucinogenic substituted amphetamines</a:t>
            </a:r>
          </a:p>
          <a:p>
            <a:pPr marL="0" indent="0">
              <a:buNone/>
            </a:pPr>
            <a:r>
              <a:rPr lang="en-US" dirty="0" smtClean="0"/>
              <a:t>4) Serotonin receptor 1 (</a:t>
            </a:r>
            <a:r>
              <a:rPr lang="en-US" dirty="0" smtClean="0">
                <a:solidFill>
                  <a:srgbClr val="FF0000"/>
                </a:solidFill>
              </a:rPr>
              <a:t>5-HT 1</a:t>
            </a:r>
            <a:r>
              <a:rPr lang="en-US" dirty="0" smtClean="0"/>
              <a:t>) agonist – Triptans</a:t>
            </a:r>
          </a:p>
          <a:p>
            <a:pPr marL="0" indent="0">
              <a:buNone/>
            </a:pPr>
            <a:r>
              <a:rPr lang="en-US" dirty="0" smtClean="0"/>
              <a:t>5)</a:t>
            </a:r>
            <a:r>
              <a:rPr lang="en-US" dirty="0" smtClean="0">
                <a:solidFill>
                  <a:srgbClr val="FF0000"/>
                </a:solidFill>
              </a:rPr>
              <a:t> Psychedelics </a:t>
            </a:r>
            <a:r>
              <a:rPr lang="en-US" dirty="0" smtClean="0"/>
              <a:t>– e.g. </a:t>
            </a:r>
            <a:r>
              <a:rPr lang="en-US" dirty="0"/>
              <a:t> </a:t>
            </a:r>
            <a:r>
              <a:rPr lang="en-US" dirty="0" smtClean="0"/>
              <a:t>5-methoxy-diisopropyltryptamine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6) </a:t>
            </a:r>
            <a:r>
              <a:rPr lang="en-US" dirty="0" smtClean="0">
                <a:solidFill>
                  <a:srgbClr val="FF0000"/>
                </a:solidFill>
              </a:rPr>
              <a:t>Herbs </a:t>
            </a:r>
            <a:r>
              <a:rPr lang="en-US" dirty="0" smtClean="0"/>
              <a:t> such as St John’s Wort</a:t>
            </a:r>
          </a:p>
          <a:p>
            <a:pPr marL="0" indent="0">
              <a:buNone/>
            </a:pPr>
            <a:r>
              <a:rPr lang="en-US" dirty="0" smtClean="0"/>
              <a:t>7) Others – Tryptophan, L-Dopa, valproate, buspirone, lithium etc.</a:t>
            </a:r>
          </a:p>
        </p:txBody>
      </p:sp>
    </p:spTree>
    <p:extLst>
      <p:ext uri="{BB962C8B-B14F-4D97-AF65-F5344CB8AC3E}">
        <p14:creationId xmlns:p14="http://schemas.microsoft.com/office/powerpoint/2010/main" val="399026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/>
          </a:bodyPr>
          <a:lstStyle/>
          <a:p>
            <a:r>
              <a:rPr lang="en-US" dirty="0" smtClean="0"/>
              <a:t>Occurs in about </a:t>
            </a:r>
            <a:r>
              <a:rPr lang="en-US" dirty="0" smtClean="0">
                <a:solidFill>
                  <a:srgbClr val="FF0000"/>
                </a:solidFill>
              </a:rPr>
              <a:t>15% </a:t>
            </a:r>
            <a:r>
              <a:rPr lang="en-US" dirty="0" smtClean="0"/>
              <a:t>of SSRI overdoses (Domino </a:t>
            </a:r>
            <a:r>
              <a:rPr lang="en-US" dirty="0"/>
              <a:t>&amp; Baldor, </a:t>
            </a:r>
            <a:r>
              <a:rPr lang="en-US" dirty="0" smtClean="0"/>
              <a:t>2014).</a:t>
            </a:r>
          </a:p>
          <a:p>
            <a:endParaRPr lang="en-US" dirty="0" smtClean="0"/>
          </a:p>
          <a:p>
            <a:r>
              <a:rPr lang="en-US" dirty="0" smtClean="0"/>
              <a:t>In 2004 – </a:t>
            </a:r>
            <a:r>
              <a:rPr lang="en-US" dirty="0" smtClean="0">
                <a:solidFill>
                  <a:srgbClr val="FF0000"/>
                </a:solidFill>
              </a:rPr>
              <a:t>8,187</a:t>
            </a:r>
            <a:r>
              <a:rPr lang="en-US" dirty="0" smtClean="0"/>
              <a:t> cases of serotonin toxicity among patients taking /due to SSRIs</a:t>
            </a:r>
          </a:p>
          <a:p>
            <a:r>
              <a:rPr lang="en-US" dirty="0" smtClean="0"/>
              <a:t>Of these cases, </a:t>
            </a:r>
            <a:r>
              <a:rPr lang="en-US" dirty="0" smtClean="0">
                <a:solidFill>
                  <a:srgbClr val="FF0000"/>
                </a:solidFill>
              </a:rPr>
              <a:t>103</a:t>
            </a:r>
            <a:r>
              <a:rPr lang="en-US" dirty="0" smtClean="0"/>
              <a:t> deaths occurred (Truschel, 2020)</a:t>
            </a:r>
          </a:p>
          <a:p>
            <a:endParaRPr lang="en-US" dirty="0" smtClean="0"/>
          </a:p>
          <a:p>
            <a:r>
              <a:rPr lang="en-US" dirty="0" smtClean="0"/>
              <a:t>Actual figures could be way higher today since those that suffer from mild to moderate serotonin toxicity go undiagnosed or unreported (</a:t>
            </a:r>
            <a:r>
              <a:rPr lang="en-US" dirty="0"/>
              <a:t>Truschel, 2020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37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 - 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Serotonin is a neurotransmitter involved in multiple complex biological processes</a:t>
            </a:r>
          </a:p>
          <a:p>
            <a:r>
              <a:rPr lang="en-US" dirty="0" smtClean="0"/>
              <a:t>These include: aggression, pain, sleep, appetite, depression, migraine, and vomiting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1960</a:t>
            </a:r>
            <a:r>
              <a:rPr lang="en-US" dirty="0" smtClean="0"/>
              <a:t> - Effects of excess serotonin were first noticed in a patient receiving a monoamine oxidase inhibitor (MAOI) and tryptophan (Oates &amp; Sjoerdsma, 1960)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Cause</a:t>
            </a:r>
            <a:r>
              <a:rPr lang="en-US" dirty="0" smtClean="0"/>
              <a:t> – excess serotonin in the Central Nervous System (CNS)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Mechanism</a:t>
            </a:r>
            <a:r>
              <a:rPr lang="en-US" dirty="0" smtClean="0"/>
              <a:t> – through agonistic effects of serotonin on its receptor subtypes resulting in their overstimulation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6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 – Pathophysiology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Implicated receptor subtypes</a:t>
            </a:r>
            <a:r>
              <a:rPr lang="en-US" dirty="0" smtClean="0"/>
              <a:t>:</a:t>
            </a:r>
          </a:p>
          <a:p>
            <a:r>
              <a:rPr lang="en-US" dirty="0" smtClean="0"/>
              <a:t>Previously - </a:t>
            </a:r>
            <a:r>
              <a:rPr lang="en-US" dirty="0" smtClean="0">
                <a:solidFill>
                  <a:srgbClr val="FF0000"/>
                </a:solidFill>
              </a:rPr>
              <a:t>5-HT1A</a:t>
            </a:r>
            <a:r>
              <a:rPr lang="en-US" dirty="0" smtClean="0"/>
              <a:t> receptors in the central grey nuclei and the medulla</a:t>
            </a:r>
          </a:p>
          <a:p>
            <a:r>
              <a:rPr lang="en-US" dirty="0" smtClean="0"/>
              <a:t>Currently - overstimulation of primarily </a:t>
            </a:r>
            <a:r>
              <a:rPr lang="en-US" dirty="0" smtClean="0">
                <a:solidFill>
                  <a:srgbClr val="FF0000"/>
                </a:solidFill>
              </a:rPr>
              <a:t>5-HT2A </a:t>
            </a:r>
            <a:r>
              <a:rPr lang="en-US" dirty="0" smtClean="0"/>
              <a:t>receptors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5-HT1A</a:t>
            </a:r>
            <a:r>
              <a:rPr lang="en-US" dirty="0" smtClean="0"/>
              <a:t> receptors still play a role in the development of the syndrome through a pharmacodynamics interaction in which increased synaptic concentrations of a serotonin agonist saturate all receptor subtypes (Boyer &amp; Shannon, 2005)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15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 – Pathophysiology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Other neurotransmitters systems implicated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0000"/>
                </a:solidFill>
              </a:rPr>
              <a:t>Noradrenergic </a:t>
            </a:r>
            <a:r>
              <a:rPr lang="en-US" dirty="0" smtClean="0"/>
              <a:t>CNS hyperactivity – CNS norepinephrine concentrations are increased in SS, and the levels appear to correlate with the clinical outcome.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rgbClr val="FF0000"/>
                </a:solidFill>
              </a:rPr>
              <a:t>NMDA receptor antagonists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GABA</a:t>
            </a:r>
            <a:r>
              <a:rPr lang="en-US" dirty="0" smtClean="0"/>
              <a:t> – suggested as affecting the development of the syndrome (</a:t>
            </a:r>
            <a:r>
              <a:rPr lang="en-US" dirty="0"/>
              <a:t>Boyer &amp; Shannon, 2005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72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 - 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recently taking or increased the dose of a medication known to increase serotonin levels,</a:t>
            </a:r>
          </a:p>
          <a:p>
            <a:r>
              <a:rPr lang="en-US" dirty="0" smtClean="0"/>
              <a:t>If taking more than one drug known to increase serotonin levels,</a:t>
            </a:r>
          </a:p>
          <a:p>
            <a:r>
              <a:rPr lang="en-US" dirty="0" smtClean="0"/>
              <a:t>Consumption of herbal supplements known to increase serotonin levels, and</a:t>
            </a:r>
          </a:p>
          <a:p>
            <a:r>
              <a:rPr lang="en-US" dirty="0"/>
              <a:t>U</a:t>
            </a:r>
            <a:r>
              <a:rPr lang="en-US" dirty="0" smtClean="0"/>
              <a:t>se of an illicit drug known to increase serotonin levels (Mayo Clinic, 2020)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NB</a:t>
            </a:r>
            <a:r>
              <a:rPr lang="en-US" dirty="0" smtClean="0"/>
              <a:t>: SS is more pronounced following supra-therapeutic doses and overdoses; they merge in a continuum with the toxic effects of overdoses (Isbister et al., 2004)</a:t>
            </a:r>
          </a:p>
        </p:txBody>
      </p:sp>
    </p:spTree>
    <p:extLst>
      <p:ext uri="{BB962C8B-B14F-4D97-AF65-F5344CB8AC3E}">
        <p14:creationId xmlns:p14="http://schemas.microsoft.com/office/powerpoint/2010/main" val="25722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Mild Symptoms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Moderate Symptoms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01752" y="2286000"/>
            <a:ext cx="4041648" cy="40037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Mydriasis (dilated pupils)</a:t>
            </a:r>
          </a:p>
          <a:p>
            <a:r>
              <a:rPr lang="en-US" dirty="0" smtClean="0"/>
              <a:t>Shivering</a:t>
            </a:r>
          </a:p>
          <a:p>
            <a:r>
              <a:rPr lang="en-US" dirty="0" smtClean="0"/>
              <a:t>Sweating</a:t>
            </a:r>
          </a:p>
          <a:p>
            <a:r>
              <a:rPr lang="en-US" dirty="0" smtClean="0"/>
              <a:t> Mild tachycardia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Management: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Observe for at least 6Hours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- </a:t>
            </a:r>
            <a:r>
              <a:rPr lang="en-US" dirty="0" smtClean="0">
                <a:solidFill>
                  <a:srgbClr val="FF0000"/>
                </a:solidFill>
              </a:rPr>
              <a:t>Benzodiazepines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800600" y="2286000"/>
            <a:ext cx="4038600" cy="40075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Divided into 3 categories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Altered Mental Status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Autonomic Hyperactivity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Neuromuscular abnormalities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Management: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Admit to hospital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Cardiac monitoring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Give - </a:t>
            </a:r>
            <a:r>
              <a:rPr lang="en-US" dirty="0" smtClean="0">
                <a:solidFill>
                  <a:srgbClr val="FF0000"/>
                </a:solidFill>
              </a:rPr>
              <a:t>Cyproheptadine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9848" cy="9113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Signs and Symptoms</a:t>
            </a:r>
            <a:br>
              <a:rPr lang="en-US" dirty="0" smtClean="0"/>
            </a:br>
            <a:r>
              <a:rPr lang="en-US" dirty="0" smtClean="0"/>
              <a:t>Vary from mild to severe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39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Moderate Symptoms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" t="9758" r="24910" b="9401"/>
          <a:stretch/>
        </p:blipFill>
        <p:spPr>
          <a:xfrm>
            <a:off x="914400" y="1692322"/>
            <a:ext cx="7466463" cy="4479548"/>
          </a:xfrm>
        </p:spPr>
      </p:pic>
    </p:spTree>
    <p:extLst>
      <p:ext uri="{BB962C8B-B14F-4D97-AF65-F5344CB8AC3E}">
        <p14:creationId xmlns:p14="http://schemas.microsoft.com/office/powerpoint/2010/main" val="31961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SS- Severe/Life- threatening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Delirium</a:t>
            </a:r>
          </a:p>
          <a:p>
            <a:r>
              <a:rPr lang="en-US" dirty="0" smtClean="0"/>
              <a:t>Hypertension</a:t>
            </a:r>
          </a:p>
          <a:p>
            <a:r>
              <a:rPr lang="en-US" dirty="0" smtClean="0"/>
              <a:t>Hyperthermia</a:t>
            </a:r>
          </a:p>
          <a:p>
            <a:r>
              <a:rPr lang="en-US" dirty="0" smtClean="0"/>
              <a:t>Muscle rigidity</a:t>
            </a:r>
          </a:p>
          <a:p>
            <a:r>
              <a:rPr lang="en-US" dirty="0" smtClean="0"/>
              <a:t>Tachycardia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Management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Transfer to the Intensive Care Unit (</a:t>
            </a:r>
            <a:r>
              <a:rPr lang="en-US" dirty="0" smtClean="0">
                <a:solidFill>
                  <a:srgbClr val="FF0000"/>
                </a:solidFill>
              </a:rPr>
              <a:t>ICU</a:t>
            </a:r>
            <a:r>
              <a:rPr lang="en-US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Give – </a:t>
            </a:r>
            <a:r>
              <a:rPr lang="en-US" dirty="0" smtClean="0">
                <a:solidFill>
                  <a:srgbClr val="FF0000"/>
                </a:solidFill>
              </a:rPr>
              <a:t>Esmolol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nitroprusside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Ake </a:t>
            </a:r>
            <a:r>
              <a:rPr lang="en-US" dirty="0" smtClean="0">
                <a:solidFill>
                  <a:srgbClr val="FF0000"/>
                </a:solidFill>
              </a:rPr>
              <a:t>cooling measures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Sedation, SkM paralysis, ventilation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3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Severe Complications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Consequences of long-standing, untreated condition.</a:t>
            </a:r>
          </a:p>
          <a:p>
            <a:r>
              <a:rPr lang="en-US" dirty="0" smtClean="0"/>
              <a:t>Includes: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Rhabdomyolysis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Myoglobinuria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Metabolic Acidosis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Renal failure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Respiratory failure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Seizures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Death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2135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No specific test</a:t>
            </a:r>
          </a:p>
          <a:p>
            <a:r>
              <a:rPr lang="en-US" dirty="0" smtClean="0"/>
              <a:t>Diagnosis is by symptom observation and investigation of the patient’s history (</a:t>
            </a:r>
            <a:r>
              <a:rPr lang="en-US" dirty="0"/>
              <a:t>Boyer &amp; Shannon, 2005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Several criteria for diagnosis have been proposed, e.g.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1991</a:t>
            </a:r>
            <a:r>
              <a:rPr lang="en-US" dirty="0" smtClean="0"/>
              <a:t> by </a:t>
            </a:r>
            <a:r>
              <a:rPr lang="en-US" dirty="0" smtClean="0">
                <a:solidFill>
                  <a:srgbClr val="FF0000"/>
                </a:solidFill>
              </a:rPr>
              <a:t>Henry Sternbach </a:t>
            </a:r>
            <a:r>
              <a:rPr lang="en-US" dirty="0" smtClean="0"/>
              <a:t>– most commonly used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Hunter Toxicity Criteria Decision Rules with better sensitivity (84%) and specificity (97%)</a:t>
            </a:r>
          </a:p>
          <a:p>
            <a:r>
              <a:rPr lang="en-US" dirty="0" smtClean="0"/>
              <a:t>The most important symptoms for diagnosis are: tremor, extreme aggressiveness, akathisia, or clonus (Spontaneous, inducible and ocular) (Dunkley et al., 2003)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70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689848" cy="487375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Boyer, E. W. &amp; Shannon, M. (2005). The Serotonin Syndrome. </a:t>
            </a:r>
            <a:r>
              <a:rPr lang="en-US" i="1" dirty="0" smtClean="0"/>
              <a:t>The New England Journal of Medicine</a:t>
            </a:r>
            <a:r>
              <a:rPr lang="en-US" dirty="0" smtClean="0"/>
              <a:t>, 352(11): 1112-1120</a:t>
            </a:r>
          </a:p>
          <a:p>
            <a:r>
              <a:rPr lang="en-US" dirty="0" smtClean="0"/>
              <a:t>Domino, F. &amp; Baldor, R. (2014). </a:t>
            </a:r>
            <a:r>
              <a:rPr lang="en-US" i="1" dirty="0" smtClean="0"/>
              <a:t>The 5-Minute Clinical Consult 2014</a:t>
            </a:r>
            <a:r>
              <a:rPr lang="en-US" dirty="0" smtClean="0"/>
              <a:t>. Lippincott Williams &amp; Wilkins. pp. 1124</a:t>
            </a:r>
          </a:p>
          <a:p>
            <a:r>
              <a:rPr lang="en-US" dirty="0" smtClean="0"/>
              <a:t>Dunkley, E., Isbister, G., Sibbritt, D., Dawson, A., &amp; Whyte, M. (2003). The Hunter Serotonin Toxicity Criteria: Simple and Accurate Diagnostic Decision Rules for Serotonin Toxicity. </a:t>
            </a:r>
            <a:r>
              <a:rPr lang="en-US" i="1" dirty="0" smtClean="0"/>
              <a:t>QJM</a:t>
            </a:r>
            <a:r>
              <a:rPr lang="en-US" dirty="0" smtClean="0"/>
              <a:t>, 96(9): 635-42</a:t>
            </a:r>
          </a:p>
          <a:p>
            <a:r>
              <a:rPr lang="en-US" dirty="0" smtClean="0"/>
              <a:t>Ferri, F. (2016). </a:t>
            </a:r>
            <a:r>
              <a:rPr lang="en-US" i="1" dirty="0" smtClean="0"/>
              <a:t>Ferri’s Clinical Advisor 2017: 5 Books in 1</a:t>
            </a:r>
            <a:r>
              <a:rPr lang="en-US" dirty="0" smtClean="0"/>
              <a:t>. Elsevier Health Sciences. pp. 1154-1155</a:t>
            </a:r>
          </a:p>
          <a:p>
            <a:r>
              <a:rPr lang="en-US" dirty="0" smtClean="0"/>
              <a:t>Isbister, G., Bowe, S., Dawson, A., &amp; Whyte, I. (2004). Relative toxicity of selective serotonin reuptake inhibitors (SSRIs) in overdose. </a:t>
            </a:r>
            <a:r>
              <a:rPr lang="en-US" i="1" dirty="0" smtClean="0"/>
              <a:t>J Toxicol Clin Toxicol.</a:t>
            </a:r>
            <a:r>
              <a:rPr lang="en-US" dirty="0" smtClean="0"/>
              <a:t>,  42(3): 277-85</a:t>
            </a:r>
          </a:p>
          <a:p>
            <a:r>
              <a:rPr lang="en-US" dirty="0" smtClean="0"/>
              <a:t>Mayo </a:t>
            </a:r>
            <a:r>
              <a:rPr lang="en-US" dirty="0"/>
              <a:t>Clinic (2020). </a:t>
            </a:r>
            <a:r>
              <a:rPr lang="en-US" i="1" dirty="0"/>
              <a:t>Serotonin Syndrome</a:t>
            </a:r>
            <a:r>
              <a:rPr lang="en-US" dirty="0"/>
              <a:t>. Retrieved from </a:t>
            </a:r>
            <a:r>
              <a:rPr lang="en-US" dirty="0">
                <a:hlinkClick r:id="rId2"/>
              </a:rPr>
              <a:t>https://www.mayoclinic.org/diseases-conditions/serotonin-syndrome/symptoms-causes/syc-20354758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Oates, J. &amp; Sjoerdsma, A. (1960). Neurologic effects of tryptophan in patients receiving a monoamine oxidase inhibitor. </a:t>
            </a:r>
            <a:r>
              <a:rPr lang="en-US" i="1" dirty="0" smtClean="0"/>
              <a:t>Neurology</a:t>
            </a:r>
            <a:r>
              <a:rPr lang="en-US" dirty="0" smtClean="0"/>
              <a:t>, 10(12): 1076-8</a:t>
            </a:r>
          </a:p>
          <a:p>
            <a:r>
              <a:rPr lang="en-US" dirty="0" smtClean="0"/>
              <a:t>Truschel</a:t>
            </a:r>
            <a:r>
              <a:rPr lang="en-US" dirty="0"/>
              <a:t>, </a:t>
            </a:r>
            <a:r>
              <a:rPr lang="en-US" dirty="0" smtClean="0"/>
              <a:t>J. (2020). </a:t>
            </a:r>
            <a:r>
              <a:rPr lang="en-US" i="1" dirty="0" smtClean="0"/>
              <a:t>Serotonin Syndrome (Toxicity): Symptoms, Causes &amp; Treatmen</a:t>
            </a:r>
            <a:r>
              <a:rPr lang="en-US" dirty="0" smtClean="0"/>
              <a:t>t. </a:t>
            </a:r>
            <a:r>
              <a:rPr lang="en-US" dirty="0"/>
              <a:t>Retrieved from </a:t>
            </a:r>
            <a:r>
              <a:rPr lang="en-US" dirty="0">
                <a:hlinkClick r:id="rId3"/>
              </a:rPr>
              <a:t>https://www.psycom.net/serotonin-syndrome</a:t>
            </a:r>
            <a:r>
              <a:rPr lang="en-US" dirty="0" smtClean="0">
                <a:hlinkClick r:id="rId3"/>
              </a:rPr>
              <a:t>/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110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109</TotalTime>
  <Words>1071</Words>
  <Application>Microsoft Office PowerPoint</Application>
  <PresentationFormat>On-screen Show (4:3)</PresentationFormat>
  <Paragraphs>126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Civic</vt:lpstr>
      <vt:lpstr>Serotonin Syndrome (Toxicity)</vt:lpstr>
      <vt:lpstr>Definition of Terms</vt:lpstr>
      <vt:lpstr>Definition of Terms</vt:lpstr>
      <vt:lpstr>SS - Causes</vt:lpstr>
      <vt:lpstr>Epidemiology</vt:lpstr>
      <vt:lpstr>SS - Pathophysiology</vt:lpstr>
      <vt:lpstr>SS – Pathophysiology cont’d</vt:lpstr>
      <vt:lpstr>SS – Pathophysiology cont’d</vt:lpstr>
      <vt:lpstr>SS - Risk Factors</vt:lpstr>
      <vt:lpstr>Signs and Symptoms Vary from mild to severe</vt:lpstr>
      <vt:lpstr>Moderate Symptoms</vt:lpstr>
      <vt:lpstr>SS- Severe/Life- threatening symptoms</vt:lpstr>
      <vt:lpstr>Severe Complications </vt:lpstr>
      <vt:lpstr>Diagnosis</vt:lpstr>
      <vt:lpstr>References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Serotonin Syndrome (Toxicity)</dc:title>
  <dc:creator>Anne Patricia</dc:creator>
  <cp:lastModifiedBy>Kamande</cp:lastModifiedBy>
  <cp:revision>18</cp:revision>
  <dcterms:created xsi:type="dcterms:W3CDTF">2006-08-16T00:00:00Z</dcterms:created>
  <dcterms:modified xsi:type="dcterms:W3CDTF">2020-06-29T01:00:33Z</dcterms:modified>
</cp:coreProperties>
</file>